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/>
    <p:restoredTop sz="94719"/>
  </p:normalViewPr>
  <p:slideViewPr>
    <p:cSldViewPr snapToGrid="0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69A37-C133-4E8F-A1E3-4980A6114D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32909B5-38E5-4EC5-83ED-89274620481F}">
      <dgm:prSet/>
      <dgm:spPr/>
      <dgm:t>
        <a:bodyPr/>
        <a:lstStyle/>
        <a:p>
          <a:r>
            <a:rPr lang="en-US"/>
            <a:t>- Computer vision has grown rapidly in recent years.</a:t>
          </a:r>
        </a:p>
      </dgm:t>
    </dgm:pt>
    <dgm:pt modelId="{B731B684-143A-4D01-BABC-96754DFE8428}" type="parTrans" cxnId="{1AC9B8C8-314F-456D-99B8-A534F0BD610A}">
      <dgm:prSet/>
      <dgm:spPr/>
      <dgm:t>
        <a:bodyPr/>
        <a:lstStyle/>
        <a:p>
          <a:endParaRPr lang="en-US"/>
        </a:p>
      </dgm:t>
    </dgm:pt>
    <dgm:pt modelId="{E4CC1123-0E01-4BD1-A9F4-FD074E2F8AA2}" type="sibTrans" cxnId="{1AC9B8C8-314F-456D-99B8-A534F0BD610A}">
      <dgm:prSet/>
      <dgm:spPr/>
      <dgm:t>
        <a:bodyPr/>
        <a:lstStyle/>
        <a:p>
          <a:endParaRPr lang="en-US"/>
        </a:p>
      </dgm:t>
    </dgm:pt>
    <dgm:pt modelId="{A79B3FB7-E50E-40DD-8BEF-44CC50153479}">
      <dgm:prSet/>
      <dgm:spPr/>
      <dgm:t>
        <a:bodyPr/>
        <a:lstStyle/>
        <a:p>
          <a:r>
            <a:rPr lang="en-US"/>
            <a:t>- Convolutional Neural Networks (CNNs) are a powerful approach in computer vision.</a:t>
          </a:r>
        </a:p>
      </dgm:t>
    </dgm:pt>
    <dgm:pt modelId="{F034D310-647A-4BC7-9443-E44DAC373B94}" type="parTrans" cxnId="{2EF709C2-2A5A-4D8B-96C3-D67DEF9E22C7}">
      <dgm:prSet/>
      <dgm:spPr/>
      <dgm:t>
        <a:bodyPr/>
        <a:lstStyle/>
        <a:p>
          <a:endParaRPr lang="en-US"/>
        </a:p>
      </dgm:t>
    </dgm:pt>
    <dgm:pt modelId="{133AB610-D569-45F6-BF7A-1C8A8AE41263}" type="sibTrans" cxnId="{2EF709C2-2A5A-4D8B-96C3-D67DEF9E22C7}">
      <dgm:prSet/>
      <dgm:spPr/>
      <dgm:t>
        <a:bodyPr/>
        <a:lstStyle/>
        <a:p>
          <a:endParaRPr lang="en-US"/>
        </a:p>
      </dgm:t>
    </dgm:pt>
    <dgm:pt modelId="{8FABC86C-891D-4766-A939-86D4055DF159}">
      <dgm:prSet/>
      <dgm:spPr/>
      <dgm:t>
        <a:bodyPr/>
        <a:lstStyle/>
        <a:p>
          <a:r>
            <a:rPr lang="en-US"/>
            <a:t>- CNNs excel in image classification tasks and have been applied in various domains.</a:t>
          </a:r>
        </a:p>
      </dgm:t>
    </dgm:pt>
    <dgm:pt modelId="{D254A057-38CD-46C4-AFAC-9AA0EE20D05D}" type="parTrans" cxnId="{38BAFB85-BD29-4DF1-B3F1-2EC50A35B72A}">
      <dgm:prSet/>
      <dgm:spPr/>
      <dgm:t>
        <a:bodyPr/>
        <a:lstStyle/>
        <a:p>
          <a:endParaRPr lang="en-US"/>
        </a:p>
      </dgm:t>
    </dgm:pt>
    <dgm:pt modelId="{295C68DD-3136-4B86-A0B9-8C0A756433AB}" type="sibTrans" cxnId="{38BAFB85-BD29-4DF1-B3F1-2EC50A35B72A}">
      <dgm:prSet/>
      <dgm:spPr/>
      <dgm:t>
        <a:bodyPr/>
        <a:lstStyle/>
        <a:p>
          <a:endParaRPr lang="en-US"/>
        </a:p>
      </dgm:t>
    </dgm:pt>
    <dgm:pt modelId="{9DE9E9E0-22CE-4379-9490-986AF3545E22}">
      <dgm:prSet/>
      <dgm:spPr/>
      <dgm:t>
        <a:bodyPr/>
        <a:lstStyle/>
        <a:p>
          <a:r>
            <a:rPr lang="en-US"/>
            <a:t>- This presentation provides an overview of CNNs for image classification, covering architecture, training, metrics, applications, and future trends.</a:t>
          </a:r>
        </a:p>
      </dgm:t>
    </dgm:pt>
    <dgm:pt modelId="{93048655-CE20-497C-8FBD-D7294C27C25A}" type="parTrans" cxnId="{14425CFA-D471-4A42-9923-E9B5420BFC00}">
      <dgm:prSet/>
      <dgm:spPr/>
      <dgm:t>
        <a:bodyPr/>
        <a:lstStyle/>
        <a:p>
          <a:endParaRPr lang="en-US"/>
        </a:p>
      </dgm:t>
    </dgm:pt>
    <dgm:pt modelId="{998475AF-D063-42DA-A87A-99B7EBD7A1BE}" type="sibTrans" cxnId="{14425CFA-D471-4A42-9923-E9B5420BFC00}">
      <dgm:prSet/>
      <dgm:spPr/>
      <dgm:t>
        <a:bodyPr/>
        <a:lstStyle/>
        <a:p>
          <a:endParaRPr lang="en-US"/>
        </a:p>
      </dgm:t>
    </dgm:pt>
    <dgm:pt modelId="{1E483F20-FCF0-4B1E-B5B2-94140C373FC6}">
      <dgm:prSet/>
      <dgm:spPr/>
      <dgm:t>
        <a:bodyPr/>
        <a:lstStyle/>
        <a:p>
          <a:r>
            <a:rPr lang="en-US"/>
            <a:t>- Understanding CNN fundamentals helps tackle complex image classification challenges.</a:t>
          </a:r>
        </a:p>
      </dgm:t>
    </dgm:pt>
    <dgm:pt modelId="{42636B54-B9C7-4F09-BDA2-89D732825A1D}" type="parTrans" cxnId="{C271918A-A588-4CE8-AD86-57569A618730}">
      <dgm:prSet/>
      <dgm:spPr/>
      <dgm:t>
        <a:bodyPr/>
        <a:lstStyle/>
        <a:p>
          <a:endParaRPr lang="en-US"/>
        </a:p>
      </dgm:t>
    </dgm:pt>
    <dgm:pt modelId="{1E682FEF-D811-4FBD-BB4A-CE3D8DB7E2B6}" type="sibTrans" cxnId="{C271918A-A588-4CE8-AD86-57569A618730}">
      <dgm:prSet/>
      <dgm:spPr/>
      <dgm:t>
        <a:bodyPr/>
        <a:lstStyle/>
        <a:p>
          <a:endParaRPr lang="en-US"/>
        </a:p>
      </dgm:t>
    </dgm:pt>
    <dgm:pt modelId="{6AB43575-3B03-408C-A6CA-4DF0A872DFD6}" type="pres">
      <dgm:prSet presAssocID="{E3A69A37-C133-4E8F-A1E3-4980A6114DF8}" presName="root" presStyleCnt="0">
        <dgm:presLayoutVars>
          <dgm:dir/>
          <dgm:resizeHandles val="exact"/>
        </dgm:presLayoutVars>
      </dgm:prSet>
      <dgm:spPr/>
    </dgm:pt>
    <dgm:pt modelId="{2D965AD2-4E37-4B59-8481-61D6E0D69FBD}" type="pres">
      <dgm:prSet presAssocID="{E32909B5-38E5-4EC5-83ED-89274620481F}" presName="compNode" presStyleCnt="0"/>
      <dgm:spPr/>
    </dgm:pt>
    <dgm:pt modelId="{B6C94784-CECB-472C-B81F-DBD6613320BC}" type="pres">
      <dgm:prSet presAssocID="{E32909B5-38E5-4EC5-83ED-89274620481F}" presName="bgRect" presStyleLbl="bgShp" presStyleIdx="0" presStyleCnt="5"/>
      <dgm:spPr/>
    </dgm:pt>
    <dgm:pt modelId="{0CEEA74E-278F-4AD8-B8DC-3C482DBD3014}" type="pres">
      <dgm:prSet presAssocID="{E32909B5-38E5-4EC5-83ED-89274620481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1176EDD-9219-4DCA-A885-859AB92709F9}" type="pres">
      <dgm:prSet presAssocID="{E32909B5-38E5-4EC5-83ED-89274620481F}" presName="spaceRect" presStyleCnt="0"/>
      <dgm:spPr/>
    </dgm:pt>
    <dgm:pt modelId="{07DFB797-BE0C-43E1-B0ED-7474045BDA9E}" type="pres">
      <dgm:prSet presAssocID="{E32909B5-38E5-4EC5-83ED-89274620481F}" presName="parTx" presStyleLbl="revTx" presStyleIdx="0" presStyleCnt="5">
        <dgm:presLayoutVars>
          <dgm:chMax val="0"/>
          <dgm:chPref val="0"/>
        </dgm:presLayoutVars>
      </dgm:prSet>
      <dgm:spPr/>
    </dgm:pt>
    <dgm:pt modelId="{983FDBE0-5874-48F2-8D5E-B1DD55AE1E0C}" type="pres">
      <dgm:prSet presAssocID="{E4CC1123-0E01-4BD1-A9F4-FD074E2F8AA2}" presName="sibTrans" presStyleCnt="0"/>
      <dgm:spPr/>
    </dgm:pt>
    <dgm:pt modelId="{A38D892C-0BC8-461A-96D0-A771BA4BEDEB}" type="pres">
      <dgm:prSet presAssocID="{A79B3FB7-E50E-40DD-8BEF-44CC50153479}" presName="compNode" presStyleCnt="0"/>
      <dgm:spPr/>
    </dgm:pt>
    <dgm:pt modelId="{97932657-7AAC-48B0-AB7D-82EED250C788}" type="pres">
      <dgm:prSet presAssocID="{A79B3FB7-E50E-40DD-8BEF-44CC50153479}" presName="bgRect" presStyleLbl="bgShp" presStyleIdx="1" presStyleCnt="5"/>
      <dgm:spPr/>
    </dgm:pt>
    <dgm:pt modelId="{4ACBAC83-87A0-4201-9A1F-1D498B59B23F}" type="pres">
      <dgm:prSet presAssocID="{A79B3FB7-E50E-40DD-8BEF-44CC501534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C8793E3-0EC4-4EF5-B255-F881F3FF3BC6}" type="pres">
      <dgm:prSet presAssocID="{A79B3FB7-E50E-40DD-8BEF-44CC50153479}" presName="spaceRect" presStyleCnt="0"/>
      <dgm:spPr/>
    </dgm:pt>
    <dgm:pt modelId="{173AFDAA-FCFE-44C9-B71C-3FEBA072CE78}" type="pres">
      <dgm:prSet presAssocID="{A79B3FB7-E50E-40DD-8BEF-44CC50153479}" presName="parTx" presStyleLbl="revTx" presStyleIdx="1" presStyleCnt="5">
        <dgm:presLayoutVars>
          <dgm:chMax val="0"/>
          <dgm:chPref val="0"/>
        </dgm:presLayoutVars>
      </dgm:prSet>
      <dgm:spPr/>
    </dgm:pt>
    <dgm:pt modelId="{4F21C588-D3C1-45E7-9218-7977CA5F4A33}" type="pres">
      <dgm:prSet presAssocID="{133AB610-D569-45F6-BF7A-1C8A8AE41263}" presName="sibTrans" presStyleCnt="0"/>
      <dgm:spPr/>
    </dgm:pt>
    <dgm:pt modelId="{2B842EBC-B66A-448E-91E2-5CD7544C612A}" type="pres">
      <dgm:prSet presAssocID="{8FABC86C-891D-4766-A939-86D4055DF159}" presName="compNode" presStyleCnt="0"/>
      <dgm:spPr/>
    </dgm:pt>
    <dgm:pt modelId="{C351BED5-0641-4DCE-BE3A-012A671FB339}" type="pres">
      <dgm:prSet presAssocID="{8FABC86C-891D-4766-A939-86D4055DF159}" presName="bgRect" presStyleLbl="bgShp" presStyleIdx="2" presStyleCnt="5"/>
      <dgm:spPr/>
    </dgm:pt>
    <dgm:pt modelId="{02408393-2088-443B-B9C4-CA5AF984CC5D}" type="pres">
      <dgm:prSet presAssocID="{8FABC86C-891D-4766-A939-86D4055DF15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21E3491-0E3A-43D7-BD93-C96AB879E88A}" type="pres">
      <dgm:prSet presAssocID="{8FABC86C-891D-4766-A939-86D4055DF159}" presName="spaceRect" presStyleCnt="0"/>
      <dgm:spPr/>
    </dgm:pt>
    <dgm:pt modelId="{46006F71-16B6-41E5-A8C3-851DDDFB7A1D}" type="pres">
      <dgm:prSet presAssocID="{8FABC86C-891D-4766-A939-86D4055DF159}" presName="parTx" presStyleLbl="revTx" presStyleIdx="2" presStyleCnt="5">
        <dgm:presLayoutVars>
          <dgm:chMax val="0"/>
          <dgm:chPref val="0"/>
        </dgm:presLayoutVars>
      </dgm:prSet>
      <dgm:spPr/>
    </dgm:pt>
    <dgm:pt modelId="{A32A48DF-CF34-4DC3-ADD2-D969CCEC41B5}" type="pres">
      <dgm:prSet presAssocID="{295C68DD-3136-4B86-A0B9-8C0A756433AB}" presName="sibTrans" presStyleCnt="0"/>
      <dgm:spPr/>
    </dgm:pt>
    <dgm:pt modelId="{E71C2BCE-0034-4643-A2B6-3C822F3AD249}" type="pres">
      <dgm:prSet presAssocID="{9DE9E9E0-22CE-4379-9490-986AF3545E22}" presName="compNode" presStyleCnt="0"/>
      <dgm:spPr/>
    </dgm:pt>
    <dgm:pt modelId="{938353AC-85B5-493F-8F90-C0D5277EAD76}" type="pres">
      <dgm:prSet presAssocID="{9DE9E9E0-22CE-4379-9490-986AF3545E22}" presName="bgRect" presStyleLbl="bgShp" presStyleIdx="3" presStyleCnt="5"/>
      <dgm:spPr/>
    </dgm:pt>
    <dgm:pt modelId="{D6A9D320-A0E5-4422-80CF-8FD618552B8E}" type="pres">
      <dgm:prSet presAssocID="{9DE9E9E0-22CE-4379-9490-986AF3545E2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2EE9DD7-7C5F-4560-A758-BC82D63F2598}" type="pres">
      <dgm:prSet presAssocID="{9DE9E9E0-22CE-4379-9490-986AF3545E22}" presName="spaceRect" presStyleCnt="0"/>
      <dgm:spPr/>
    </dgm:pt>
    <dgm:pt modelId="{BD5B22D3-9C26-4DD5-9D32-2521955A9A15}" type="pres">
      <dgm:prSet presAssocID="{9DE9E9E0-22CE-4379-9490-986AF3545E22}" presName="parTx" presStyleLbl="revTx" presStyleIdx="3" presStyleCnt="5">
        <dgm:presLayoutVars>
          <dgm:chMax val="0"/>
          <dgm:chPref val="0"/>
        </dgm:presLayoutVars>
      </dgm:prSet>
      <dgm:spPr/>
    </dgm:pt>
    <dgm:pt modelId="{3F577F42-EBBD-4441-A38C-911AFB0CD27C}" type="pres">
      <dgm:prSet presAssocID="{998475AF-D063-42DA-A87A-99B7EBD7A1BE}" presName="sibTrans" presStyleCnt="0"/>
      <dgm:spPr/>
    </dgm:pt>
    <dgm:pt modelId="{25BE0E1D-CBEC-48B5-9913-CE48944F5DAE}" type="pres">
      <dgm:prSet presAssocID="{1E483F20-FCF0-4B1E-B5B2-94140C373FC6}" presName="compNode" presStyleCnt="0"/>
      <dgm:spPr/>
    </dgm:pt>
    <dgm:pt modelId="{8256F10F-593D-4069-B47A-A58BFFDCF353}" type="pres">
      <dgm:prSet presAssocID="{1E483F20-FCF0-4B1E-B5B2-94140C373FC6}" presName="bgRect" presStyleLbl="bgShp" presStyleIdx="4" presStyleCnt="5"/>
      <dgm:spPr/>
    </dgm:pt>
    <dgm:pt modelId="{59E08167-F621-47D0-9F23-F91A04C441CA}" type="pres">
      <dgm:prSet presAssocID="{1E483F20-FCF0-4B1E-B5B2-94140C373FC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878565DA-FEA0-46A9-8E51-F597038944D8}" type="pres">
      <dgm:prSet presAssocID="{1E483F20-FCF0-4B1E-B5B2-94140C373FC6}" presName="spaceRect" presStyleCnt="0"/>
      <dgm:spPr/>
    </dgm:pt>
    <dgm:pt modelId="{4BF048CB-D08B-4D6B-9706-74BDFFD679E9}" type="pres">
      <dgm:prSet presAssocID="{1E483F20-FCF0-4B1E-B5B2-94140C373FC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0787D82-54F8-43F6-834A-DEF5416ED256}" type="presOf" srcId="{1E483F20-FCF0-4B1E-B5B2-94140C373FC6}" destId="{4BF048CB-D08B-4D6B-9706-74BDFFD679E9}" srcOrd="0" destOrd="0" presId="urn:microsoft.com/office/officeart/2018/2/layout/IconVerticalSolidList"/>
    <dgm:cxn modelId="{38BAFB85-BD29-4DF1-B3F1-2EC50A35B72A}" srcId="{E3A69A37-C133-4E8F-A1E3-4980A6114DF8}" destId="{8FABC86C-891D-4766-A939-86D4055DF159}" srcOrd="2" destOrd="0" parTransId="{D254A057-38CD-46C4-AFAC-9AA0EE20D05D}" sibTransId="{295C68DD-3136-4B86-A0B9-8C0A756433AB}"/>
    <dgm:cxn modelId="{6FEC5187-A8D7-41D2-80FB-FB5EAEC0A0AB}" type="presOf" srcId="{E32909B5-38E5-4EC5-83ED-89274620481F}" destId="{07DFB797-BE0C-43E1-B0ED-7474045BDA9E}" srcOrd="0" destOrd="0" presId="urn:microsoft.com/office/officeart/2018/2/layout/IconVerticalSolidList"/>
    <dgm:cxn modelId="{C271918A-A588-4CE8-AD86-57569A618730}" srcId="{E3A69A37-C133-4E8F-A1E3-4980A6114DF8}" destId="{1E483F20-FCF0-4B1E-B5B2-94140C373FC6}" srcOrd="4" destOrd="0" parTransId="{42636B54-B9C7-4F09-BDA2-89D732825A1D}" sibTransId="{1E682FEF-D811-4FBD-BB4A-CE3D8DB7E2B6}"/>
    <dgm:cxn modelId="{A5A200AB-8757-4CA7-8A88-B4C5595E1514}" type="presOf" srcId="{8FABC86C-891D-4766-A939-86D4055DF159}" destId="{46006F71-16B6-41E5-A8C3-851DDDFB7A1D}" srcOrd="0" destOrd="0" presId="urn:microsoft.com/office/officeart/2018/2/layout/IconVerticalSolidList"/>
    <dgm:cxn modelId="{3DFDD3B7-521B-43C0-8A73-0D31C0796392}" type="presOf" srcId="{A79B3FB7-E50E-40DD-8BEF-44CC50153479}" destId="{173AFDAA-FCFE-44C9-B71C-3FEBA072CE78}" srcOrd="0" destOrd="0" presId="urn:microsoft.com/office/officeart/2018/2/layout/IconVerticalSolidList"/>
    <dgm:cxn modelId="{2EF709C2-2A5A-4D8B-96C3-D67DEF9E22C7}" srcId="{E3A69A37-C133-4E8F-A1E3-4980A6114DF8}" destId="{A79B3FB7-E50E-40DD-8BEF-44CC50153479}" srcOrd="1" destOrd="0" parTransId="{F034D310-647A-4BC7-9443-E44DAC373B94}" sibTransId="{133AB610-D569-45F6-BF7A-1C8A8AE41263}"/>
    <dgm:cxn modelId="{1AC9B8C8-314F-456D-99B8-A534F0BD610A}" srcId="{E3A69A37-C133-4E8F-A1E3-4980A6114DF8}" destId="{E32909B5-38E5-4EC5-83ED-89274620481F}" srcOrd="0" destOrd="0" parTransId="{B731B684-143A-4D01-BABC-96754DFE8428}" sibTransId="{E4CC1123-0E01-4BD1-A9F4-FD074E2F8AA2}"/>
    <dgm:cxn modelId="{6462E4F3-BA7E-427A-9878-FB4DF85EF43A}" type="presOf" srcId="{E3A69A37-C133-4E8F-A1E3-4980A6114DF8}" destId="{6AB43575-3B03-408C-A6CA-4DF0A872DFD6}" srcOrd="0" destOrd="0" presId="urn:microsoft.com/office/officeart/2018/2/layout/IconVerticalSolidList"/>
    <dgm:cxn modelId="{4F4FF4F6-2012-46AB-83B7-72FD1FC6EFC1}" type="presOf" srcId="{9DE9E9E0-22CE-4379-9490-986AF3545E22}" destId="{BD5B22D3-9C26-4DD5-9D32-2521955A9A15}" srcOrd="0" destOrd="0" presId="urn:microsoft.com/office/officeart/2018/2/layout/IconVerticalSolidList"/>
    <dgm:cxn modelId="{14425CFA-D471-4A42-9923-E9B5420BFC00}" srcId="{E3A69A37-C133-4E8F-A1E3-4980A6114DF8}" destId="{9DE9E9E0-22CE-4379-9490-986AF3545E22}" srcOrd="3" destOrd="0" parTransId="{93048655-CE20-497C-8FBD-D7294C27C25A}" sibTransId="{998475AF-D063-42DA-A87A-99B7EBD7A1BE}"/>
    <dgm:cxn modelId="{7DAFFEA4-D52D-48CC-AB56-8D3E8660E9D2}" type="presParOf" srcId="{6AB43575-3B03-408C-A6CA-4DF0A872DFD6}" destId="{2D965AD2-4E37-4B59-8481-61D6E0D69FBD}" srcOrd="0" destOrd="0" presId="urn:microsoft.com/office/officeart/2018/2/layout/IconVerticalSolidList"/>
    <dgm:cxn modelId="{DA8FC1DD-CEC1-41E5-A533-23539E5F53D7}" type="presParOf" srcId="{2D965AD2-4E37-4B59-8481-61D6E0D69FBD}" destId="{B6C94784-CECB-472C-B81F-DBD6613320BC}" srcOrd="0" destOrd="0" presId="urn:microsoft.com/office/officeart/2018/2/layout/IconVerticalSolidList"/>
    <dgm:cxn modelId="{D7BBFE35-274E-425B-9696-A216B45AF41D}" type="presParOf" srcId="{2D965AD2-4E37-4B59-8481-61D6E0D69FBD}" destId="{0CEEA74E-278F-4AD8-B8DC-3C482DBD3014}" srcOrd="1" destOrd="0" presId="urn:microsoft.com/office/officeart/2018/2/layout/IconVerticalSolidList"/>
    <dgm:cxn modelId="{A9854B6A-0E15-4F69-B1C3-84402B7BA4FD}" type="presParOf" srcId="{2D965AD2-4E37-4B59-8481-61D6E0D69FBD}" destId="{F1176EDD-9219-4DCA-A885-859AB92709F9}" srcOrd="2" destOrd="0" presId="urn:microsoft.com/office/officeart/2018/2/layout/IconVerticalSolidList"/>
    <dgm:cxn modelId="{4DAFF923-9989-481C-9AA6-9E07B43C8360}" type="presParOf" srcId="{2D965AD2-4E37-4B59-8481-61D6E0D69FBD}" destId="{07DFB797-BE0C-43E1-B0ED-7474045BDA9E}" srcOrd="3" destOrd="0" presId="urn:microsoft.com/office/officeart/2018/2/layout/IconVerticalSolidList"/>
    <dgm:cxn modelId="{CB61C305-A5B9-4E74-BCD9-B91B10FD32AC}" type="presParOf" srcId="{6AB43575-3B03-408C-A6CA-4DF0A872DFD6}" destId="{983FDBE0-5874-48F2-8D5E-B1DD55AE1E0C}" srcOrd="1" destOrd="0" presId="urn:microsoft.com/office/officeart/2018/2/layout/IconVerticalSolidList"/>
    <dgm:cxn modelId="{990AC34A-D312-4AE5-B12B-CF965C72E8CA}" type="presParOf" srcId="{6AB43575-3B03-408C-A6CA-4DF0A872DFD6}" destId="{A38D892C-0BC8-461A-96D0-A771BA4BEDEB}" srcOrd="2" destOrd="0" presId="urn:microsoft.com/office/officeart/2018/2/layout/IconVerticalSolidList"/>
    <dgm:cxn modelId="{C2F64806-38C6-4F98-BD24-6EDCD6693450}" type="presParOf" srcId="{A38D892C-0BC8-461A-96D0-A771BA4BEDEB}" destId="{97932657-7AAC-48B0-AB7D-82EED250C788}" srcOrd="0" destOrd="0" presId="urn:microsoft.com/office/officeart/2018/2/layout/IconVerticalSolidList"/>
    <dgm:cxn modelId="{F2319731-4797-4647-9393-DA34FFD04164}" type="presParOf" srcId="{A38D892C-0BC8-461A-96D0-A771BA4BEDEB}" destId="{4ACBAC83-87A0-4201-9A1F-1D498B59B23F}" srcOrd="1" destOrd="0" presId="urn:microsoft.com/office/officeart/2018/2/layout/IconVerticalSolidList"/>
    <dgm:cxn modelId="{B4D28C32-BF20-4D95-8D06-8C718DA5024C}" type="presParOf" srcId="{A38D892C-0BC8-461A-96D0-A771BA4BEDEB}" destId="{7C8793E3-0EC4-4EF5-B255-F881F3FF3BC6}" srcOrd="2" destOrd="0" presId="urn:microsoft.com/office/officeart/2018/2/layout/IconVerticalSolidList"/>
    <dgm:cxn modelId="{8CFD1ED4-51ED-423C-BD48-9E6DB5DBC8CE}" type="presParOf" srcId="{A38D892C-0BC8-461A-96D0-A771BA4BEDEB}" destId="{173AFDAA-FCFE-44C9-B71C-3FEBA072CE78}" srcOrd="3" destOrd="0" presId="urn:microsoft.com/office/officeart/2018/2/layout/IconVerticalSolidList"/>
    <dgm:cxn modelId="{69D2A670-6593-4C64-84D4-0CB978B38329}" type="presParOf" srcId="{6AB43575-3B03-408C-A6CA-4DF0A872DFD6}" destId="{4F21C588-D3C1-45E7-9218-7977CA5F4A33}" srcOrd="3" destOrd="0" presId="urn:microsoft.com/office/officeart/2018/2/layout/IconVerticalSolidList"/>
    <dgm:cxn modelId="{00A28630-D25C-48D7-8733-6790580B05DB}" type="presParOf" srcId="{6AB43575-3B03-408C-A6CA-4DF0A872DFD6}" destId="{2B842EBC-B66A-448E-91E2-5CD7544C612A}" srcOrd="4" destOrd="0" presId="urn:microsoft.com/office/officeart/2018/2/layout/IconVerticalSolidList"/>
    <dgm:cxn modelId="{9B97EF0D-9890-4840-AEA8-0BD0A8C859C2}" type="presParOf" srcId="{2B842EBC-B66A-448E-91E2-5CD7544C612A}" destId="{C351BED5-0641-4DCE-BE3A-012A671FB339}" srcOrd="0" destOrd="0" presId="urn:microsoft.com/office/officeart/2018/2/layout/IconVerticalSolidList"/>
    <dgm:cxn modelId="{4D15E2AC-3DCB-40F4-8F50-5A27DE7DCFFE}" type="presParOf" srcId="{2B842EBC-B66A-448E-91E2-5CD7544C612A}" destId="{02408393-2088-443B-B9C4-CA5AF984CC5D}" srcOrd="1" destOrd="0" presId="urn:microsoft.com/office/officeart/2018/2/layout/IconVerticalSolidList"/>
    <dgm:cxn modelId="{D051C76F-5A2F-4F3C-8DF7-D81544C023D1}" type="presParOf" srcId="{2B842EBC-B66A-448E-91E2-5CD7544C612A}" destId="{521E3491-0E3A-43D7-BD93-C96AB879E88A}" srcOrd="2" destOrd="0" presId="urn:microsoft.com/office/officeart/2018/2/layout/IconVerticalSolidList"/>
    <dgm:cxn modelId="{0F4F2F02-095F-4746-99F8-1DB8B8CC01D8}" type="presParOf" srcId="{2B842EBC-B66A-448E-91E2-5CD7544C612A}" destId="{46006F71-16B6-41E5-A8C3-851DDDFB7A1D}" srcOrd="3" destOrd="0" presId="urn:microsoft.com/office/officeart/2018/2/layout/IconVerticalSolidList"/>
    <dgm:cxn modelId="{AF4879EA-5F71-4DA2-B727-76B93607FD09}" type="presParOf" srcId="{6AB43575-3B03-408C-A6CA-4DF0A872DFD6}" destId="{A32A48DF-CF34-4DC3-ADD2-D969CCEC41B5}" srcOrd="5" destOrd="0" presId="urn:microsoft.com/office/officeart/2018/2/layout/IconVerticalSolidList"/>
    <dgm:cxn modelId="{9B7A40A6-9FD3-4AC0-B150-CD9E9B65BD56}" type="presParOf" srcId="{6AB43575-3B03-408C-A6CA-4DF0A872DFD6}" destId="{E71C2BCE-0034-4643-A2B6-3C822F3AD249}" srcOrd="6" destOrd="0" presId="urn:microsoft.com/office/officeart/2018/2/layout/IconVerticalSolidList"/>
    <dgm:cxn modelId="{3280B252-01C8-4CF6-9885-DC8C4D60E7CE}" type="presParOf" srcId="{E71C2BCE-0034-4643-A2B6-3C822F3AD249}" destId="{938353AC-85B5-493F-8F90-C0D5277EAD76}" srcOrd="0" destOrd="0" presId="urn:microsoft.com/office/officeart/2018/2/layout/IconVerticalSolidList"/>
    <dgm:cxn modelId="{369E10AE-D12B-4250-A4A9-A1069B1617CA}" type="presParOf" srcId="{E71C2BCE-0034-4643-A2B6-3C822F3AD249}" destId="{D6A9D320-A0E5-4422-80CF-8FD618552B8E}" srcOrd="1" destOrd="0" presId="urn:microsoft.com/office/officeart/2018/2/layout/IconVerticalSolidList"/>
    <dgm:cxn modelId="{69FC94F2-3670-4257-9519-30933A942D9C}" type="presParOf" srcId="{E71C2BCE-0034-4643-A2B6-3C822F3AD249}" destId="{F2EE9DD7-7C5F-4560-A758-BC82D63F2598}" srcOrd="2" destOrd="0" presId="urn:microsoft.com/office/officeart/2018/2/layout/IconVerticalSolidList"/>
    <dgm:cxn modelId="{BC6F3897-0673-46F1-A983-E66292462EC7}" type="presParOf" srcId="{E71C2BCE-0034-4643-A2B6-3C822F3AD249}" destId="{BD5B22D3-9C26-4DD5-9D32-2521955A9A15}" srcOrd="3" destOrd="0" presId="urn:microsoft.com/office/officeart/2018/2/layout/IconVerticalSolidList"/>
    <dgm:cxn modelId="{1A8B2E04-ED9B-46CF-BB33-5D3CAE0EB7FE}" type="presParOf" srcId="{6AB43575-3B03-408C-A6CA-4DF0A872DFD6}" destId="{3F577F42-EBBD-4441-A38C-911AFB0CD27C}" srcOrd="7" destOrd="0" presId="urn:microsoft.com/office/officeart/2018/2/layout/IconVerticalSolidList"/>
    <dgm:cxn modelId="{FA3F5911-392B-438F-997D-DCCEDAC35785}" type="presParOf" srcId="{6AB43575-3B03-408C-A6CA-4DF0A872DFD6}" destId="{25BE0E1D-CBEC-48B5-9913-CE48944F5DAE}" srcOrd="8" destOrd="0" presId="urn:microsoft.com/office/officeart/2018/2/layout/IconVerticalSolidList"/>
    <dgm:cxn modelId="{95B18C2F-0AA0-4F96-8BA9-F3C258730DF9}" type="presParOf" srcId="{25BE0E1D-CBEC-48B5-9913-CE48944F5DAE}" destId="{8256F10F-593D-4069-B47A-A58BFFDCF353}" srcOrd="0" destOrd="0" presId="urn:microsoft.com/office/officeart/2018/2/layout/IconVerticalSolidList"/>
    <dgm:cxn modelId="{DDB8E425-8539-4FE3-9855-5F19DF411076}" type="presParOf" srcId="{25BE0E1D-CBEC-48B5-9913-CE48944F5DAE}" destId="{59E08167-F621-47D0-9F23-F91A04C441CA}" srcOrd="1" destOrd="0" presId="urn:microsoft.com/office/officeart/2018/2/layout/IconVerticalSolidList"/>
    <dgm:cxn modelId="{78312ED1-043B-4F62-AB53-30153DC9D1CE}" type="presParOf" srcId="{25BE0E1D-CBEC-48B5-9913-CE48944F5DAE}" destId="{878565DA-FEA0-46A9-8E51-F597038944D8}" srcOrd="2" destOrd="0" presId="urn:microsoft.com/office/officeart/2018/2/layout/IconVerticalSolidList"/>
    <dgm:cxn modelId="{250E4BB0-6462-49B0-8052-D47BBFFCAD3A}" type="presParOf" srcId="{25BE0E1D-CBEC-48B5-9913-CE48944F5DAE}" destId="{4BF048CB-D08B-4D6B-9706-74BDFFD679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94784-CECB-472C-B81F-DBD6613320BC}">
      <dsp:nvSpPr>
        <dsp:cNvPr id="0" name=""/>
        <dsp:cNvSpPr/>
      </dsp:nvSpPr>
      <dsp:spPr>
        <a:xfrm>
          <a:off x="0" y="4113"/>
          <a:ext cx="6541475" cy="8761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EA74E-278F-4AD8-B8DC-3C482DBD3014}">
      <dsp:nvSpPr>
        <dsp:cNvPr id="0" name=""/>
        <dsp:cNvSpPr/>
      </dsp:nvSpPr>
      <dsp:spPr>
        <a:xfrm>
          <a:off x="265045" y="201255"/>
          <a:ext cx="481901" cy="481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FB797-BE0C-43E1-B0ED-7474045BDA9E}">
      <dsp:nvSpPr>
        <dsp:cNvPr id="0" name=""/>
        <dsp:cNvSpPr/>
      </dsp:nvSpPr>
      <dsp:spPr>
        <a:xfrm>
          <a:off x="1011993" y="4113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Computer vision has grown rapidly in recent years.</a:t>
          </a:r>
        </a:p>
      </dsp:txBody>
      <dsp:txXfrm>
        <a:off x="1011993" y="4113"/>
        <a:ext cx="5529481" cy="876184"/>
      </dsp:txXfrm>
    </dsp:sp>
    <dsp:sp modelId="{97932657-7AAC-48B0-AB7D-82EED250C788}">
      <dsp:nvSpPr>
        <dsp:cNvPr id="0" name=""/>
        <dsp:cNvSpPr/>
      </dsp:nvSpPr>
      <dsp:spPr>
        <a:xfrm>
          <a:off x="0" y="1099344"/>
          <a:ext cx="6541475" cy="8761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BAC83-87A0-4201-9A1F-1D498B59B23F}">
      <dsp:nvSpPr>
        <dsp:cNvPr id="0" name=""/>
        <dsp:cNvSpPr/>
      </dsp:nvSpPr>
      <dsp:spPr>
        <a:xfrm>
          <a:off x="265045" y="1296486"/>
          <a:ext cx="481901" cy="481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AFDAA-FCFE-44C9-B71C-3FEBA072CE78}">
      <dsp:nvSpPr>
        <dsp:cNvPr id="0" name=""/>
        <dsp:cNvSpPr/>
      </dsp:nvSpPr>
      <dsp:spPr>
        <a:xfrm>
          <a:off x="1011993" y="1099344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Convolutional Neural Networks (CNNs) are a powerful approach in computer vision.</a:t>
          </a:r>
        </a:p>
      </dsp:txBody>
      <dsp:txXfrm>
        <a:off x="1011993" y="1099344"/>
        <a:ext cx="5529481" cy="876184"/>
      </dsp:txXfrm>
    </dsp:sp>
    <dsp:sp modelId="{C351BED5-0641-4DCE-BE3A-012A671FB339}">
      <dsp:nvSpPr>
        <dsp:cNvPr id="0" name=""/>
        <dsp:cNvSpPr/>
      </dsp:nvSpPr>
      <dsp:spPr>
        <a:xfrm>
          <a:off x="0" y="2194575"/>
          <a:ext cx="6541475" cy="8761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08393-2088-443B-B9C4-CA5AF984CC5D}">
      <dsp:nvSpPr>
        <dsp:cNvPr id="0" name=""/>
        <dsp:cNvSpPr/>
      </dsp:nvSpPr>
      <dsp:spPr>
        <a:xfrm>
          <a:off x="265045" y="2391717"/>
          <a:ext cx="481901" cy="481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06F71-16B6-41E5-A8C3-851DDDFB7A1D}">
      <dsp:nvSpPr>
        <dsp:cNvPr id="0" name=""/>
        <dsp:cNvSpPr/>
      </dsp:nvSpPr>
      <dsp:spPr>
        <a:xfrm>
          <a:off x="1011993" y="2194575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CNNs excel in image classification tasks and have been applied in various domains.</a:t>
          </a:r>
        </a:p>
      </dsp:txBody>
      <dsp:txXfrm>
        <a:off x="1011993" y="2194575"/>
        <a:ext cx="5529481" cy="876184"/>
      </dsp:txXfrm>
    </dsp:sp>
    <dsp:sp modelId="{938353AC-85B5-493F-8F90-C0D5277EAD76}">
      <dsp:nvSpPr>
        <dsp:cNvPr id="0" name=""/>
        <dsp:cNvSpPr/>
      </dsp:nvSpPr>
      <dsp:spPr>
        <a:xfrm>
          <a:off x="0" y="3289806"/>
          <a:ext cx="6541475" cy="8761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9D320-A0E5-4422-80CF-8FD618552B8E}">
      <dsp:nvSpPr>
        <dsp:cNvPr id="0" name=""/>
        <dsp:cNvSpPr/>
      </dsp:nvSpPr>
      <dsp:spPr>
        <a:xfrm>
          <a:off x="265045" y="3486948"/>
          <a:ext cx="481901" cy="4819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B22D3-9C26-4DD5-9D32-2521955A9A15}">
      <dsp:nvSpPr>
        <dsp:cNvPr id="0" name=""/>
        <dsp:cNvSpPr/>
      </dsp:nvSpPr>
      <dsp:spPr>
        <a:xfrm>
          <a:off x="1011993" y="3289806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This presentation provides an overview of CNNs for image classification, covering architecture, training, metrics, applications, and future trends.</a:t>
          </a:r>
        </a:p>
      </dsp:txBody>
      <dsp:txXfrm>
        <a:off x="1011993" y="3289806"/>
        <a:ext cx="5529481" cy="876184"/>
      </dsp:txXfrm>
    </dsp:sp>
    <dsp:sp modelId="{8256F10F-593D-4069-B47A-A58BFFDCF353}">
      <dsp:nvSpPr>
        <dsp:cNvPr id="0" name=""/>
        <dsp:cNvSpPr/>
      </dsp:nvSpPr>
      <dsp:spPr>
        <a:xfrm>
          <a:off x="0" y="4385037"/>
          <a:ext cx="6541475" cy="8761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8167-F621-47D0-9F23-F91A04C441CA}">
      <dsp:nvSpPr>
        <dsp:cNvPr id="0" name=""/>
        <dsp:cNvSpPr/>
      </dsp:nvSpPr>
      <dsp:spPr>
        <a:xfrm>
          <a:off x="265045" y="4582179"/>
          <a:ext cx="481901" cy="4819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048CB-D08B-4D6B-9706-74BDFFD679E9}">
      <dsp:nvSpPr>
        <dsp:cNvPr id="0" name=""/>
        <dsp:cNvSpPr/>
      </dsp:nvSpPr>
      <dsp:spPr>
        <a:xfrm>
          <a:off x="1011993" y="4385037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Understanding CNN fundamentals helps tackle complex image classification challenges.</a:t>
          </a:r>
        </a:p>
      </dsp:txBody>
      <dsp:txXfrm>
        <a:off x="1011993" y="4385037"/>
        <a:ext cx="5529481" cy="876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3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5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3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2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3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Cloudy oil paint art">
            <a:extLst>
              <a:ext uri="{FF2B5EF4-FFF2-40B4-BE49-F238E27FC236}">
                <a16:creationId xmlns:a16="http://schemas.microsoft.com/office/drawing/2014/main" id="{7620D252-C097-33C2-929C-A907635DD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0B912-48F7-6255-2F7A-0521E29C6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4"/>
            <a:ext cx="9144000" cy="2054782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Comprehensive Overview of Convolutional Neural Networks for Image Classification</a:t>
            </a:r>
            <a:endParaRPr lang="en-US" sz="115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5628A-6AA2-8B1E-D7F3-B2ADDA60A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Presented by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sai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supriya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vengala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D557F2-6BC7-86BC-CAE0-BBFB1BCC8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1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0"/>
    </mc:Choice>
    <mc:Fallback>
      <p:transition spd="slow" advTm="13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9112BBCA-2753-1FB8-5D9D-B4ABDC042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46" r="32665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0DF65-D25C-4811-6468-71B73A64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IN" b="0" i="0" u="none" strike="noStrike">
                <a:effectLst/>
                <a:latin typeface="Söhne"/>
              </a:rPr>
              <a:t>Conclusion</a:t>
            </a:r>
            <a:br>
              <a:rPr lang="en-IN" b="0" i="0" u="none" strike="noStrike">
                <a:effectLst/>
                <a:latin typeface="Söhne"/>
              </a:rPr>
            </a:b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1B33-17A1-E28C-D795-4472763F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300"/>
              <a:t>CNNs revolutionized image classification with unprecedented performance.</a:t>
            </a:r>
          </a:p>
          <a:p>
            <a:pPr>
              <a:lnSpc>
                <a:spcPct val="90000"/>
              </a:lnSpc>
            </a:pPr>
            <a:r>
              <a:rPr lang="en-IN" sz="1300"/>
              <a:t>Key components: convolutional layers, pooling layers, fully connected layers, regularization techniques.</a:t>
            </a:r>
          </a:p>
          <a:p>
            <a:pPr>
              <a:lnSpc>
                <a:spcPct val="90000"/>
              </a:lnSpc>
            </a:pPr>
            <a:r>
              <a:rPr lang="en-IN" sz="1300"/>
              <a:t>Data </a:t>
            </a:r>
            <a:r>
              <a:rPr lang="en-IN" sz="1300" err="1"/>
              <a:t>preprocessing</a:t>
            </a:r>
            <a:r>
              <a:rPr lang="en-IN" sz="1300"/>
              <a:t> and augmentation techniques are crucial.</a:t>
            </a:r>
          </a:p>
          <a:p>
            <a:pPr>
              <a:lnSpc>
                <a:spcPct val="90000"/>
              </a:lnSpc>
            </a:pPr>
            <a:r>
              <a:rPr lang="en-IN" sz="1300"/>
              <a:t>Optimization algorithms optimize training.</a:t>
            </a:r>
          </a:p>
          <a:p>
            <a:pPr>
              <a:lnSpc>
                <a:spcPct val="90000"/>
              </a:lnSpc>
            </a:pPr>
            <a:r>
              <a:rPr lang="en-IN" sz="1300"/>
              <a:t>CNNs applied in object recognition, face recognition, medical imaging, and more.</a:t>
            </a:r>
          </a:p>
          <a:p>
            <a:pPr>
              <a:lnSpc>
                <a:spcPct val="90000"/>
              </a:lnSpc>
            </a:pPr>
            <a:r>
              <a:rPr lang="en-IN" sz="1300"/>
              <a:t>Contributions: comprehensive overview, data </a:t>
            </a:r>
            <a:r>
              <a:rPr lang="en-IN" sz="1300" err="1"/>
              <a:t>preprocessing</a:t>
            </a:r>
            <a:r>
              <a:rPr lang="en-IN" sz="1300"/>
              <a:t> and augmentation emphasis, optimization insights.</a:t>
            </a:r>
          </a:p>
          <a:p>
            <a:pPr>
              <a:lnSpc>
                <a:spcPct val="90000"/>
              </a:lnSpc>
            </a:pPr>
            <a:r>
              <a:rPr lang="en-IN" sz="1300"/>
              <a:t>Limitations: not covering every detail or application.</a:t>
            </a:r>
          </a:p>
          <a:p>
            <a:pPr>
              <a:lnSpc>
                <a:spcPct val="90000"/>
              </a:lnSpc>
            </a:pPr>
            <a:r>
              <a:rPr lang="en-IN" sz="1300"/>
              <a:t>Future work: exploring advanced architectures, addressing data efficiency challenges, considering ethics.</a:t>
            </a:r>
          </a:p>
          <a:p>
            <a:pPr>
              <a:lnSpc>
                <a:spcPct val="90000"/>
              </a:lnSpc>
            </a:pPr>
            <a:r>
              <a:rPr lang="en-IN" sz="1300"/>
              <a:t>In conclusion, CNNs have revolutionized image classification, and their potential is immense. Understanding architecture, optimizing training, and exploring applications will further advance CNN capabilities in image classification.</a:t>
            </a:r>
          </a:p>
          <a:p>
            <a:pPr>
              <a:lnSpc>
                <a:spcPct val="90000"/>
              </a:lnSpc>
            </a:pPr>
            <a:endParaRPr lang="en-US" sz="13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3510CF-2CE6-D0ED-7913-118CD3FC9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00"/>
    </mc:Choice>
    <mc:Fallback>
      <p:transition spd="slow" advTm="9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D35FF-F350-DC86-D9C2-DC2C9B61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2500"/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362547-5E1B-0A33-87DA-235C03D5EE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022960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670BD9-275D-AF8D-8DE4-B2357769D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5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54"/>
    </mc:Choice>
    <mc:Fallback>
      <p:transition spd="slow" advTm="40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D406A-A691-8845-EB2F-74166CBF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sz="4100"/>
              <a:t>Background and Motivation</a:t>
            </a:r>
            <a:br>
              <a:rPr lang="en-US" sz="4100"/>
            </a:br>
            <a:endParaRPr lang="en-US" sz="4100"/>
          </a:p>
        </p:txBody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B8C9-BAFD-CD00-9A2C-7C66B241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420471"/>
            <a:ext cx="5479065" cy="388441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Image classification assigns labels to images based on their content.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Applications include autonomous vehicles, medical diagnosis, and image search engines.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Challenges: image variability, lighting, and occlusion.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Convolutional Neural Networks (CNNs) are the leading approach for image classification.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CNNs mimic the human visual cortex with learnable filters across layers.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CNNs extract complex features for accurate classification.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CNNs have revolutionized computer vision and are widely used.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Motivation: Comprehensive overview of CNNs for image classification.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Topics: architecture, training, evaluation metrics, and applications.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Emphasis on data preprocessing and augmentation for improved performance.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- Explore future trends for accurate and efficient image classification systems.</a:t>
            </a:r>
          </a:p>
        </p:txBody>
      </p:sp>
      <p:pic>
        <p:nvPicPr>
          <p:cNvPr id="28" name="Picture 4" descr="Graph on document with pen">
            <a:extLst>
              <a:ext uri="{FF2B5EF4-FFF2-40B4-BE49-F238E27FC236}">
                <a16:creationId xmlns:a16="http://schemas.microsoft.com/office/drawing/2014/main" id="{985B0758-8DE7-78B8-8FFC-FFB2B4F02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5" r="9053"/>
          <a:stretch/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3E8A1E-DF1C-1345-2D09-79890C2E8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9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0"/>
    </mc:Choice>
    <mc:Fallback>
      <p:transition spd="slow" advTm="79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7F042-BB0C-1836-3934-CF726D3F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US" sz="2000"/>
              <a:t>Literature Review</a:t>
            </a:r>
            <a:br>
              <a:rPr lang="en-US" sz="2000"/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7673-531E-C32B-1BE3-6A6F0B0E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800"/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Literature review: Studies on CNNs for image classification.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Neural networks: Inspired by the brain, excel in various tasks.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Deep learning: Trains multi-layered networks without manual feature engineering.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CNNs: Leading architecture for image classification, process grid-like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CNN literature: Covers architectures, training, optimization, regularization, evaluation.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CNNs achieve state-of-the-art performance on benchmark datasets.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Review highlights advancements, breakthroughs, key findings in CNN research.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- Informs our research methodology.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FDBB60DA-2B98-BC9A-7B1A-8ED638E68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48" r="17426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C2ABFA-FB1B-8613-A601-939FD2AA4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1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93"/>
    </mc:Choice>
    <mc:Fallback>
      <p:transition spd="slow" advTm="52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549BA-CD14-D89D-3EAA-9E419F18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IN" sz="4100"/>
              <a:t>Data </a:t>
            </a:r>
            <a:r>
              <a:rPr lang="en-IN" sz="4100" err="1"/>
              <a:t>Preprocessing</a:t>
            </a:r>
            <a:r>
              <a:rPr lang="en-IN" sz="4100"/>
              <a:t> and Augmentation</a:t>
            </a:r>
            <a:endParaRPr lang="en-US" sz="410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EDFB3185-33FD-EE56-807D-9CAB5D192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19" r="30327" b="-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B5253-AE3A-C739-85CD-79114DA5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100"/>
              <a:t>Data </a:t>
            </a:r>
            <a:r>
              <a:rPr lang="en-IN" sz="1100" err="1"/>
              <a:t>Preprocessing</a:t>
            </a:r>
            <a:r>
              <a:rPr lang="en-IN" sz="1100"/>
              <a:t>:</a:t>
            </a:r>
          </a:p>
          <a:p>
            <a:pPr>
              <a:lnSpc>
                <a:spcPct val="90000"/>
              </a:lnSpc>
            </a:pPr>
            <a:r>
              <a:rPr lang="en-IN" sz="1100"/>
              <a:t>Ensures suitable format and enhances training.</a:t>
            </a:r>
          </a:p>
          <a:p>
            <a:pPr>
              <a:lnSpc>
                <a:spcPct val="90000"/>
              </a:lnSpc>
            </a:pPr>
            <a:r>
              <a:rPr lang="en-IN" sz="1100"/>
              <a:t>Techniques: resizing, normalization, standardization.</a:t>
            </a:r>
          </a:p>
          <a:p>
            <a:pPr>
              <a:lnSpc>
                <a:spcPct val="90000"/>
              </a:lnSpc>
            </a:pPr>
            <a:r>
              <a:rPr lang="en-IN" sz="1100"/>
              <a:t>Data Augmentation:</a:t>
            </a:r>
          </a:p>
          <a:p>
            <a:pPr>
              <a:lnSpc>
                <a:spcPct val="90000"/>
              </a:lnSpc>
            </a:pPr>
            <a:r>
              <a:rPr lang="en-IN" sz="1100"/>
              <a:t>Increases data diversity.</a:t>
            </a:r>
          </a:p>
          <a:p>
            <a:pPr>
              <a:lnSpc>
                <a:spcPct val="90000"/>
              </a:lnSpc>
            </a:pPr>
            <a:r>
              <a:rPr lang="en-IN" sz="1100"/>
              <a:t>Overcomes overfitting, improves generalization.</a:t>
            </a:r>
          </a:p>
          <a:p>
            <a:pPr>
              <a:lnSpc>
                <a:spcPct val="90000"/>
              </a:lnSpc>
            </a:pPr>
            <a:r>
              <a:rPr lang="en-IN" sz="1100"/>
              <a:t>Techniques: rotation, flipping, translation, scaling, cropping, noise.</a:t>
            </a:r>
          </a:p>
          <a:p>
            <a:pPr>
              <a:lnSpc>
                <a:spcPct val="90000"/>
              </a:lnSpc>
            </a:pPr>
            <a:r>
              <a:rPr lang="en-IN" sz="1100" u="sng"/>
              <a:t>Common Techniques:</a:t>
            </a:r>
          </a:p>
          <a:p>
            <a:pPr>
              <a:lnSpc>
                <a:spcPct val="90000"/>
              </a:lnSpc>
            </a:pPr>
            <a:r>
              <a:rPr lang="en-IN" sz="1100"/>
              <a:t>Resizing: Consistent dimensions.</a:t>
            </a:r>
          </a:p>
          <a:p>
            <a:pPr>
              <a:lnSpc>
                <a:spcPct val="90000"/>
              </a:lnSpc>
            </a:pPr>
            <a:r>
              <a:rPr lang="en-IN" sz="1100"/>
              <a:t>Normalization: Scaling pixel values.</a:t>
            </a:r>
          </a:p>
          <a:p>
            <a:pPr>
              <a:lnSpc>
                <a:spcPct val="90000"/>
              </a:lnSpc>
            </a:pPr>
            <a:r>
              <a:rPr lang="en-IN" sz="1100"/>
              <a:t>Standardization: </a:t>
            </a:r>
            <a:r>
              <a:rPr lang="en-IN" sz="1100" err="1"/>
              <a:t>Centering</a:t>
            </a:r>
            <a:r>
              <a:rPr lang="en-IN" sz="1100"/>
              <a:t> pixel values.</a:t>
            </a:r>
          </a:p>
          <a:p>
            <a:pPr>
              <a:lnSpc>
                <a:spcPct val="90000"/>
              </a:lnSpc>
            </a:pPr>
            <a:r>
              <a:rPr lang="en-IN" sz="1100"/>
              <a:t>Augmentation Techniques:</a:t>
            </a:r>
          </a:p>
          <a:p>
            <a:pPr>
              <a:lnSpc>
                <a:spcPct val="90000"/>
              </a:lnSpc>
            </a:pPr>
            <a:r>
              <a:rPr lang="en-IN" sz="1100"/>
              <a:t>Rotation, flipping, translation, scaling, cropping, noise.</a:t>
            </a:r>
          </a:p>
          <a:p>
            <a:pPr>
              <a:lnSpc>
                <a:spcPct val="90000"/>
              </a:lnSpc>
            </a:pPr>
            <a:r>
              <a:rPr lang="en-IN" sz="1100"/>
              <a:t>Combined techniques improve CNN performance, handling challenges, and increasing robustness.</a:t>
            </a:r>
          </a:p>
          <a:p>
            <a:pPr>
              <a:lnSpc>
                <a:spcPct val="90000"/>
              </a:lnSpc>
            </a:pPr>
            <a:endParaRPr lang="en-US" sz="11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64F65E-B429-9B0B-07E1-CD9D58B63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8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80"/>
    </mc:Choice>
    <mc:Fallback>
      <p:transition spd="slow" advTm="6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E0423-BDD0-446E-8E7E-AD39C661C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954"/>
            <a:ext cx="12192000" cy="6851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B48C8-2A0F-488D-AD2B-830223850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7150" y="0"/>
            <a:ext cx="75549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8F1BE6-9C65-E06C-424A-D33DC30A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31" y="1102360"/>
            <a:ext cx="3812717" cy="4724400"/>
          </a:xfrm>
        </p:spPr>
        <p:txBody>
          <a:bodyPr anchor="ctr">
            <a:normAutofit/>
          </a:bodyPr>
          <a:lstStyle/>
          <a:p>
            <a:r>
              <a:rPr lang="en-US" sz="3700"/>
              <a:t>Training and Optimization</a:t>
            </a:r>
            <a:br>
              <a:rPr lang="en-US" sz="3700"/>
            </a:br>
            <a:endParaRPr lang="en-US" sz="3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BEB5BD-6C08-40C8-8912-A7FAB7C4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94040" y="0"/>
            <a:ext cx="32272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2EB2-C2AE-A6F3-8DC6-8C393168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686" y="533399"/>
            <a:ext cx="5683114" cy="577148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- Training and optimization are critical for effective CNN training. Let's explore the process and techniques:</a:t>
            </a:r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1. Training Process:</a:t>
            </a:r>
          </a:p>
          <a:p>
            <a:pPr>
              <a:lnSpc>
                <a:spcPct val="90000"/>
              </a:lnSpc>
            </a:pPr>
            <a:r>
              <a:rPr lang="en-US" sz="1100"/>
              <a:t>- Update weights iteratively to minimize loss.</a:t>
            </a:r>
          </a:p>
          <a:p>
            <a:pPr>
              <a:lnSpc>
                <a:spcPct val="90000"/>
              </a:lnSpc>
            </a:pPr>
            <a:r>
              <a:rPr lang="en-US" sz="1100"/>
              <a:t>- Forward propagation predicts output.</a:t>
            </a:r>
          </a:p>
          <a:p>
            <a:pPr>
              <a:lnSpc>
                <a:spcPct val="90000"/>
              </a:lnSpc>
            </a:pPr>
            <a:r>
              <a:rPr lang="en-US" sz="1100"/>
              <a:t>- Backpropagation calculates gradients for weight updates.</a:t>
            </a:r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2. Optimization Techniques:</a:t>
            </a:r>
          </a:p>
          <a:p>
            <a:pPr>
              <a:lnSpc>
                <a:spcPct val="90000"/>
              </a:lnSpc>
            </a:pPr>
            <a:r>
              <a:rPr lang="en-US" sz="1100"/>
              <a:t>- Stochastic Gradient Descent (SGD): Updates weights using gradients from a subset of training data.</a:t>
            </a:r>
          </a:p>
          <a:p>
            <a:pPr>
              <a:lnSpc>
                <a:spcPct val="90000"/>
              </a:lnSpc>
            </a:pPr>
            <a:r>
              <a:rPr lang="en-US" sz="1100"/>
              <a:t>- Adam: Combines adaptive updates and momentum for faster convergence.</a:t>
            </a:r>
          </a:p>
          <a:p>
            <a:pPr>
              <a:lnSpc>
                <a:spcPct val="90000"/>
              </a:lnSpc>
            </a:pPr>
            <a:r>
              <a:rPr lang="en-US" sz="1100"/>
              <a:t>- RMSprop: Adapts learning rate based on recent gradients for faster convergence.</a:t>
            </a:r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3. Regularization Techniques:</a:t>
            </a:r>
          </a:p>
          <a:p>
            <a:pPr>
              <a:lnSpc>
                <a:spcPct val="90000"/>
              </a:lnSpc>
            </a:pPr>
            <a:r>
              <a:rPr lang="en-US" sz="1100"/>
              <a:t>- Dropout: Randomly deactivates neurons to prevent overfitting.</a:t>
            </a:r>
          </a:p>
          <a:p>
            <a:pPr>
              <a:lnSpc>
                <a:spcPct val="90000"/>
              </a:lnSpc>
            </a:pPr>
            <a:r>
              <a:rPr lang="en-US" sz="1100"/>
              <a:t>- Weight Decay: Adds penalty for smaller weights to prevent overfitting.</a:t>
            </a:r>
          </a:p>
          <a:p>
            <a:pPr>
              <a:lnSpc>
                <a:spcPct val="90000"/>
              </a:lnSpc>
            </a:pPr>
            <a:r>
              <a:rPr lang="en-US" sz="1100"/>
              <a:t>- Early Stopping: Stops training when validation loss increases to improve generalization.</a:t>
            </a:r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r>
              <a:rPr lang="en-US" sz="1100"/>
              <a:t>- Optimization techniques enhance CNN training, mitigating overfitting, achieving faster convergence, and improving model performance for image classification.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DCFABB-43B1-E870-B105-AB7CA4369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36"/>
    </mc:Choice>
    <mc:Fallback>
      <p:transition spd="slow" advTm="10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F08E-765B-9F60-DFC5-0E1ED8BE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IN" sz="2000" b="0" i="0" u="none" strike="noStrike">
                <a:effectLst/>
                <a:latin typeface="Söhne"/>
              </a:rPr>
              <a:t>Evaluation Metrics:</a:t>
            </a:r>
            <a:br>
              <a:rPr lang="en-IN" sz="2000" b="0" i="0" u="none" strike="noStrike">
                <a:effectLst/>
                <a:latin typeface="Söhne"/>
              </a:rPr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82E8-9692-270A-5AED-2C67F06B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200"/>
              <a:t>Commonly used performance evaluation metrics for image classification:</a:t>
            </a:r>
          </a:p>
          <a:p>
            <a:pPr marL="228600" lvl="1">
              <a:lnSpc>
                <a:spcPct val="90000"/>
              </a:lnSpc>
              <a:spcBef>
                <a:spcPts val="1000"/>
              </a:spcBef>
            </a:pPr>
            <a:r>
              <a:rPr lang="en-IN" sz="2200"/>
              <a:t>Accuracy: Measures the overall correctness of the classification results.</a:t>
            </a:r>
          </a:p>
          <a:p>
            <a:pPr marL="228600" lvl="1">
              <a:lnSpc>
                <a:spcPct val="90000"/>
              </a:lnSpc>
              <a:spcBef>
                <a:spcPts val="1000"/>
              </a:spcBef>
            </a:pPr>
            <a:r>
              <a:rPr lang="en-IN" sz="2200"/>
              <a:t>Precision: Measures the proportion of correctly predicted positive instances out of all instances predicted as positive.</a:t>
            </a:r>
          </a:p>
          <a:p>
            <a:pPr marL="228600" lvl="1">
              <a:lnSpc>
                <a:spcPct val="90000"/>
              </a:lnSpc>
              <a:spcBef>
                <a:spcPts val="1000"/>
              </a:spcBef>
            </a:pPr>
            <a:r>
              <a:rPr lang="en-IN" sz="2200"/>
              <a:t>Recall: Measures the proportion of correctly predicted positive instances out of all actual positive instances.</a:t>
            </a:r>
          </a:p>
          <a:p>
            <a:pPr marL="228600" lvl="1">
              <a:lnSpc>
                <a:spcPct val="90000"/>
              </a:lnSpc>
              <a:spcBef>
                <a:spcPts val="1000"/>
              </a:spcBef>
            </a:pPr>
            <a:r>
              <a:rPr lang="en-IN" sz="2200"/>
              <a:t>F1 score: Harmonic mean of precision and recall, provides a balanced measure of both metrics.</a:t>
            </a:r>
          </a:p>
          <a:p>
            <a:pPr>
              <a:lnSpc>
                <a:spcPct val="90000"/>
              </a:lnSpc>
            </a:pPr>
            <a:endParaRPr lang="en-US" sz="22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547D042-FD24-5E81-3B22-BE13934EC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3" r="40706" b="-2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8F4239-139B-3E92-B131-166B95390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21"/>
    </mc:Choice>
    <mc:Fallback>
      <p:transition spd="slow" advTm="5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25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0710A-317B-5A32-B3D0-54CCAADE6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Applications of CNNs in Image Classification:</a:t>
            </a:r>
            <a:br>
              <a:rPr lang="en-US" sz="2000"/>
            </a:br>
            <a:endParaRPr lang="en-US" sz="2000"/>
          </a:p>
        </p:txBody>
      </p:sp>
      <p:cxnSp>
        <p:nvCxnSpPr>
          <p:cNvPr id="40" name="Straight Connector 27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3B83-BF94-BCAE-5301-EB9FD6DCB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6586" y="1910072"/>
            <a:ext cx="3658411" cy="3002409"/>
          </a:xfrm>
        </p:spPr>
        <p:txBody>
          <a:bodyPr>
            <a:normAutofit lnSpcReduction="10000"/>
          </a:bodyPr>
          <a:lstStyle/>
          <a:p>
            <a:pPr marL="0" indent="0" defTabSz="640080">
              <a:lnSpc>
                <a:spcPct val="90000"/>
              </a:lnSpc>
              <a:spcBef>
                <a:spcPts val="700"/>
              </a:spcBef>
              <a:buNone/>
            </a:pPr>
            <a:endParaRPr lang="en-US" sz="1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Object Recognition: 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Autonomous vehicles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Surveillance systems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Object tracking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endParaRPr lang="en-US" sz="1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Face Recognition: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Security systems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Access control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Identity verification</a:t>
            </a:r>
          </a:p>
          <a:p>
            <a:pPr>
              <a:lnSpc>
                <a:spcPct val="90000"/>
              </a:lnSpc>
            </a:pPr>
            <a:endParaRPr lang="en-US" sz="11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43836A-ECB2-24E7-8151-97DE30F71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2598" y="1910072"/>
            <a:ext cx="3658411" cy="3002409"/>
          </a:xfrm>
        </p:spPr>
        <p:txBody>
          <a:bodyPr>
            <a:normAutofit lnSpcReduction="10000"/>
          </a:bodyPr>
          <a:lstStyle/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Medical Imaging: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Disease diagnosis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Anomaly detection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Image segmentation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endParaRPr lang="en-US" sz="1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Other Applications: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Scene recognition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Text recognition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Image captioning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Content-based image retrieval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Image search engines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- Recommendation systems</a:t>
            </a: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endParaRPr lang="en-US" sz="1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60020" indent="-160020" defTabSz="640080">
              <a:lnSpc>
                <a:spcPct val="90000"/>
              </a:lnSpc>
              <a:spcBef>
                <a:spcPts val="700"/>
              </a:spcBef>
            </a:pPr>
            <a:r>
              <a:rPr lang="en-US" sz="1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CNNs have diverse</a:t>
            </a:r>
            <a:endParaRPr lang="en-US" sz="10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A05C32-78BF-2719-32E6-3CCF97403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62"/>
    </mc:Choice>
    <mc:Fallback>
      <p:transition spd="slow" advTm="6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BC127-3364-A105-B7E5-8186ED47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IN" sz="2000" b="0" i="0" u="none" strike="noStrike">
                <a:effectLst/>
                <a:latin typeface="Söhne"/>
              </a:rPr>
              <a:t>Future Trends and Directions</a:t>
            </a:r>
            <a:br>
              <a:rPr lang="en-IN" sz="2000" b="0" i="0" u="none" strike="noStrike">
                <a:effectLst/>
                <a:latin typeface="Söhne"/>
              </a:rPr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DAF5-4B1C-D41B-5B84-18B9B7360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500"/>
              <a:t>CNNs for image classification are evolving. Let's explore future trends and research directions:</a:t>
            </a:r>
          </a:p>
          <a:p>
            <a:pPr>
              <a:lnSpc>
                <a:spcPct val="90000"/>
              </a:lnSpc>
            </a:pPr>
            <a:r>
              <a:rPr lang="en-IN" sz="1500" u="sng"/>
              <a:t>Emerging Trends:</a:t>
            </a:r>
          </a:p>
          <a:p>
            <a:pPr>
              <a:lnSpc>
                <a:spcPct val="90000"/>
              </a:lnSpc>
            </a:pPr>
            <a:r>
              <a:rPr lang="en-IN" sz="1500"/>
              <a:t>Novel architectures, transfer learning, explainability, and continual learning.</a:t>
            </a:r>
          </a:p>
          <a:p>
            <a:pPr>
              <a:lnSpc>
                <a:spcPct val="90000"/>
              </a:lnSpc>
            </a:pPr>
            <a:r>
              <a:rPr lang="en-IN" sz="1500"/>
              <a:t>Advancements in performance, interpretability, and knowledge retention.</a:t>
            </a:r>
          </a:p>
          <a:p>
            <a:pPr>
              <a:lnSpc>
                <a:spcPct val="90000"/>
              </a:lnSpc>
            </a:pPr>
            <a:r>
              <a:rPr lang="en-IN" sz="1500"/>
              <a:t>Challenges and Opportunities:</a:t>
            </a:r>
          </a:p>
          <a:p>
            <a:pPr>
              <a:lnSpc>
                <a:spcPct val="90000"/>
              </a:lnSpc>
            </a:pPr>
            <a:r>
              <a:rPr lang="en-IN" sz="1500"/>
              <a:t>Data efficiency, robustness, real-time inference, and ethical considerations.</a:t>
            </a:r>
          </a:p>
          <a:p>
            <a:pPr>
              <a:lnSpc>
                <a:spcPct val="90000"/>
              </a:lnSpc>
            </a:pPr>
            <a:r>
              <a:rPr lang="en-IN" sz="1500"/>
              <a:t>Addressing limited data, adversarial attacks, resource constraints, and fairness.</a:t>
            </a:r>
          </a:p>
          <a:p>
            <a:pPr>
              <a:lnSpc>
                <a:spcPct val="90000"/>
              </a:lnSpc>
            </a:pPr>
            <a:r>
              <a:rPr lang="en-IN" sz="1500"/>
              <a:t>Future Research:</a:t>
            </a:r>
          </a:p>
          <a:p>
            <a:pPr>
              <a:lnSpc>
                <a:spcPct val="90000"/>
              </a:lnSpc>
            </a:pPr>
            <a:r>
              <a:rPr lang="en-IN" sz="1500"/>
              <a:t>Domain knowledge integration, hybrid approaches, and multimodal fusion.</a:t>
            </a:r>
          </a:p>
          <a:p>
            <a:pPr>
              <a:lnSpc>
                <a:spcPct val="90000"/>
              </a:lnSpc>
            </a:pPr>
            <a:r>
              <a:rPr lang="en-IN" sz="1500"/>
              <a:t>Enhancing performance, context understanding, and comprehensive image understanding.</a:t>
            </a:r>
          </a:p>
          <a:p>
            <a:pPr>
              <a:lnSpc>
                <a:spcPct val="90000"/>
              </a:lnSpc>
            </a:pPr>
            <a:r>
              <a:rPr lang="en-IN" sz="1500"/>
              <a:t>Future research will tackle challenges, embrace trends, and unlock new capabilities in solving complex image classification problems.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 descr="3D polygons with dots and lines in a white background">
            <a:extLst>
              <a:ext uri="{FF2B5EF4-FFF2-40B4-BE49-F238E27FC236}">
                <a16:creationId xmlns:a16="http://schemas.microsoft.com/office/drawing/2014/main" id="{4356E4EB-BD1F-7EA7-C781-087CF2E95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" r="53252" b="-1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6510BF-0F29-8E43-3171-CBFC84789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3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53"/>
    </mc:Choice>
    <mc:Fallback>
      <p:transition spd="slow" advTm="8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994</Words>
  <Application>Microsoft Macintosh PowerPoint</Application>
  <PresentationFormat>Widescreen</PresentationFormat>
  <Paragraphs>120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Söhne</vt:lpstr>
      <vt:lpstr>Univers Condensed Light</vt:lpstr>
      <vt:lpstr>Walbaum Display Light</vt:lpstr>
      <vt:lpstr>AngleLinesVTI</vt:lpstr>
      <vt:lpstr>Comprehensive Overview of Convolutional Neural Networks for Image Classification</vt:lpstr>
      <vt:lpstr>Introduction</vt:lpstr>
      <vt:lpstr>Background and Motivation </vt:lpstr>
      <vt:lpstr>Literature Review </vt:lpstr>
      <vt:lpstr>Data Preprocessing and Augmentation</vt:lpstr>
      <vt:lpstr>Training and Optimization </vt:lpstr>
      <vt:lpstr>Evaluation Metrics: </vt:lpstr>
      <vt:lpstr>Applications of CNNs in Image Classification: </vt:lpstr>
      <vt:lpstr>Future Trends and Directions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Overview of Convolutional Neural Networks for Image Classification</dc:title>
  <dc:creator>V SAI SUPRIYA BBA</dc:creator>
  <cp:lastModifiedBy>V SAI SUPRIYA BBA</cp:lastModifiedBy>
  <cp:revision>2</cp:revision>
  <dcterms:created xsi:type="dcterms:W3CDTF">2023-05-09T03:22:03Z</dcterms:created>
  <dcterms:modified xsi:type="dcterms:W3CDTF">2023-05-09T04:49:03Z</dcterms:modified>
</cp:coreProperties>
</file>